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95" r:id="rId3"/>
    <p:sldId id="297" r:id="rId4"/>
    <p:sldId id="298" r:id="rId5"/>
    <p:sldId id="309" r:id="rId6"/>
    <p:sldId id="310" r:id="rId7"/>
    <p:sldId id="300" r:id="rId8"/>
    <p:sldId id="312" r:id="rId9"/>
    <p:sldId id="313" r:id="rId10"/>
    <p:sldId id="301" r:id="rId11"/>
    <p:sldId id="323" r:id="rId12"/>
    <p:sldId id="344" r:id="rId13"/>
    <p:sldId id="327" r:id="rId14"/>
    <p:sldId id="330" r:id="rId15"/>
    <p:sldId id="333" r:id="rId16"/>
    <p:sldId id="336" r:id="rId17"/>
    <p:sldId id="339" r:id="rId18"/>
    <p:sldId id="348" r:id="rId19"/>
    <p:sldId id="304" r:id="rId20"/>
    <p:sldId id="296" r:id="rId21"/>
  </p:sldIdLst>
  <p:sldSz cx="9144000" cy="6858000" type="screen4x3"/>
  <p:notesSz cx="6858000" cy="9144000"/>
  <p:embeddedFontLst>
    <p:embeddedFont>
      <p:font typeface="Candara" panose="020E0502030303020204" pitchFamily="3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E02534BE-AAC2-455F-80B6-41193FDA0774}">
          <p14:sldIdLst>
            <p14:sldId id="256"/>
            <p14:sldId id="295"/>
            <p14:sldId id="297"/>
            <p14:sldId id="298"/>
            <p14:sldId id="309"/>
            <p14:sldId id="310"/>
            <p14:sldId id="300"/>
            <p14:sldId id="312"/>
            <p14:sldId id="313"/>
            <p14:sldId id="301"/>
            <p14:sldId id="323"/>
            <p14:sldId id="344"/>
            <p14:sldId id="327"/>
            <p14:sldId id="330"/>
            <p14:sldId id="333"/>
            <p14:sldId id="336"/>
            <p14:sldId id="339"/>
            <p14:sldId id="348"/>
            <p14:sldId id="304"/>
            <p14:sldId id="29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2" roundtripDataSignature="AMtx7mh0xsihnaAQnR/7PSBjVcidkV3VY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225" autoAdjust="0"/>
    <p:restoredTop sz="96608"/>
  </p:normalViewPr>
  <p:slideViewPr>
    <p:cSldViewPr snapToGrid="0">
      <p:cViewPr varScale="1">
        <p:scale>
          <a:sx n="92" d="100"/>
          <a:sy n="92" d="100"/>
        </p:scale>
        <p:origin x="642" y="3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52"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56"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dirty="0"/>
          </a:p>
        </p:txBody>
      </p:sp>
      <p:sp>
        <p:nvSpPr>
          <p:cNvPr id="44" name="Google Shape;4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pic>
        <p:nvPicPr>
          <p:cNvPr id="25" name="Google Shape;25;p8" descr="LOGO.gif"/>
          <p:cNvPicPr preferRelativeResize="0"/>
          <p:nvPr/>
        </p:nvPicPr>
        <p:blipFill rotWithShape="1">
          <a:blip r:embed="rId2">
            <a:alphaModFix/>
          </a:blip>
          <a:srcRect b="10713"/>
          <a:stretch/>
        </p:blipFill>
        <p:spPr>
          <a:xfrm>
            <a:off x="6553200" y="228600"/>
            <a:ext cx="2057400" cy="635000"/>
          </a:xfrm>
          <a:prstGeom prst="rect">
            <a:avLst/>
          </a:prstGeom>
          <a:noFill/>
          <a:ln>
            <a:noFill/>
          </a:ln>
        </p:spPr>
      </p:pic>
      <p:grpSp>
        <p:nvGrpSpPr>
          <p:cNvPr id="26" name="Google Shape;26;p8"/>
          <p:cNvGrpSpPr/>
          <p:nvPr/>
        </p:nvGrpSpPr>
        <p:grpSpPr>
          <a:xfrm>
            <a:off x="6146800" y="0"/>
            <a:ext cx="2997200" cy="876300"/>
            <a:chOff x="6096000" y="3924300"/>
            <a:chExt cx="2997200" cy="876300"/>
          </a:xfrm>
        </p:grpSpPr>
        <p:sp>
          <p:nvSpPr>
            <p:cNvPr id="27" name="Google Shape;27;p8"/>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pic>
          <p:nvPicPr>
            <p:cNvPr id="28" name="Google Shape;28;p8" descr="LOGO.gif"/>
            <p:cNvPicPr preferRelativeResize="0"/>
            <p:nvPr/>
          </p:nvPicPr>
          <p:blipFill rotWithShape="1">
            <a:blip r:embed="rId2">
              <a:alphaModFix/>
            </a:blip>
            <a:srcRect b="10713"/>
            <a:stretch/>
          </p:blipFill>
          <p:spPr>
            <a:xfrm>
              <a:off x="6502400" y="4152900"/>
              <a:ext cx="2057400" cy="635000"/>
            </a:xfrm>
            <a:prstGeom prst="rect">
              <a:avLst/>
            </a:prstGeom>
            <a:noFill/>
            <a:ln>
              <a:noFill/>
            </a:ln>
          </p:spPr>
        </p:pic>
        <p:sp>
          <p:nvSpPr>
            <p:cNvPr id="29" name="Google Shape;29;p8"/>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a:ea typeface="Arial"/>
                <a:cs typeface="Arial"/>
                <a:sym typeface="Arial"/>
              </a:endParaRPr>
            </a:p>
          </p:txBody>
        </p:sp>
      </p:grpSp>
      <p:pic>
        <p:nvPicPr>
          <p:cNvPr id="30" name="Google Shape;30;p8" descr="logo.jpg"/>
          <p:cNvPicPr preferRelativeResize="0"/>
          <p:nvPr/>
        </p:nvPicPr>
        <p:blipFill rotWithShape="1">
          <a:blip r:embed="rId3">
            <a:alphaModFix/>
          </a:blip>
          <a:srcRect/>
          <a:stretch/>
        </p:blipFill>
        <p:spPr>
          <a:xfrm>
            <a:off x="6553200" y="228600"/>
            <a:ext cx="1920875" cy="609600"/>
          </a:xfrm>
          <a:prstGeom prst="rect">
            <a:avLst/>
          </a:prstGeom>
          <a:noFill/>
          <a:ln>
            <a:noFill/>
          </a:ln>
        </p:spPr>
      </p:pic>
      <p:sp>
        <p:nvSpPr>
          <p:cNvPr id="31" name="Google Shape;31;p8"/>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2" name="Google Shape;32;p8"/>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 name="Google Shape;33;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22CS016</a:t>
            </a:r>
            <a:endParaRPr dirty="0"/>
          </a:p>
        </p:txBody>
      </p:sp>
      <p:sp>
        <p:nvSpPr>
          <p:cNvPr id="34" name="Google Shape;34;p8"/>
          <p:cNvSpPr txBox="1">
            <a:spLocks noGrp="1"/>
          </p:cNvSpPr>
          <p:nvPr>
            <p:ph type="ftr" idx="11"/>
          </p:nvPr>
        </p:nvSpPr>
        <p:spPr>
          <a:xfrm>
            <a:off x="3211606" y="6356349"/>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5" name="Google Shape;35;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98989"/>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98989"/>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98989"/>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98989"/>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98989"/>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98989"/>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98989"/>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98989"/>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9pPr>
          </a:lstStyle>
          <a:p>
            <a:endParaRPr/>
          </a:p>
        </p:txBody>
      </p:sp>
      <p:sp>
        <p:nvSpPr>
          <p:cNvPr id="11" name="Google Shape;11;p7"/>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98989"/>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r>
              <a:rPr lang="en-US" dirty="0"/>
              <a:t>22CS016</a:t>
            </a:r>
            <a:endParaRPr dirty="0"/>
          </a:p>
        </p:txBody>
      </p:sp>
      <p:sp>
        <p:nvSpPr>
          <p:cNvPr id="13" name="Google Shape;13;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98989"/>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4" name="Google Shape;14;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98989"/>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98989"/>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98989"/>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98989"/>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98989"/>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98989"/>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98989"/>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98989"/>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
        <p:nvSpPr>
          <p:cNvPr id="15" name="Google Shape;15;p7"/>
          <p:cNvSpPr/>
          <p:nvPr/>
        </p:nvSpPr>
        <p:spPr>
          <a:xfrm>
            <a:off x="0" y="0"/>
            <a:ext cx="91440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6" name="Google Shape;16;p7"/>
          <p:cNvSpPr/>
          <p:nvPr/>
        </p:nvSpPr>
        <p:spPr>
          <a:xfrm rot="10800000" flipH="1">
            <a:off x="0" y="6705600"/>
            <a:ext cx="9144000" cy="198116"/>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pic>
        <p:nvPicPr>
          <p:cNvPr id="17" name="Google Shape;17;p7" descr="LOGO.gif"/>
          <p:cNvPicPr preferRelativeResize="0"/>
          <p:nvPr/>
        </p:nvPicPr>
        <p:blipFill rotWithShape="1">
          <a:blip r:embed="rId3">
            <a:alphaModFix/>
          </a:blip>
          <a:srcRect b="10713"/>
          <a:stretch/>
        </p:blipFill>
        <p:spPr>
          <a:xfrm>
            <a:off x="6553200" y="228600"/>
            <a:ext cx="2057400" cy="635000"/>
          </a:xfrm>
          <a:prstGeom prst="rect">
            <a:avLst/>
          </a:prstGeom>
          <a:noFill/>
          <a:ln>
            <a:noFill/>
          </a:ln>
        </p:spPr>
      </p:pic>
      <p:pic>
        <p:nvPicPr>
          <p:cNvPr id="18" name="Google Shape;18;p7" descr="LOGO.gif"/>
          <p:cNvPicPr preferRelativeResize="0"/>
          <p:nvPr/>
        </p:nvPicPr>
        <p:blipFill rotWithShape="1">
          <a:blip r:embed="rId3">
            <a:alphaModFix/>
          </a:blip>
          <a:srcRect b="10713"/>
          <a:stretch/>
        </p:blipFill>
        <p:spPr>
          <a:xfrm>
            <a:off x="6553200" y="228600"/>
            <a:ext cx="2057400" cy="635000"/>
          </a:xfrm>
          <a:prstGeom prst="rect">
            <a:avLst/>
          </a:prstGeom>
          <a:noFill/>
          <a:ln>
            <a:noFill/>
          </a:ln>
        </p:spPr>
      </p:pic>
      <p:grpSp>
        <p:nvGrpSpPr>
          <p:cNvPr id="19" name="Google Shape;19;p7"/>
          <p:cNvGrpSpPr/>
          <p:nvPr/>
        </p:nvGrpSpPr>
        <p:grpSpPr>
          <a:xfrm>
            <a:off x="6146800" y="0"/>
            <a:ext cx="2997200" cy="876300"/>
            <a:chOff x="6096000" y="3924300"/>
            <a:chExt cx="2997200" cy="876300"/>
          </a:xfrm>
        </p:grpSpPr>
        <p:sp>
          <p:nvSpPr>
            <p:cNvPr id="20" name="Google Shape;20;p7"/>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pic>
          <p:nvPicPr>
            <p:cNvPr id="21" name="Google Shape;21;p7" descr="LOGO.gif"/>
            <p:cNvPicPr preferRelativeResize="0"/>
            <p:nvPr/>
          </p:nvPicPr>
          <p:blipFill rotWithShape="1">
            <a:blip r:embed="rId3">
              <a:alphaModFix/>
            </a:blip>
            <a:srcRect b="10713"/>
            <a:stretch/>
          </p:blipFill>
          <p:spPr>
            <a:xfrm>
              <a:off x="6502400" y="4152900"/>
              <a:ext cx="2057400" cy="635000"/>
            </a:xfrm>
            <a:prstGeom prst="rect">
              <a:avLst/>
            </a:prstGeom>
            <a:noFill/>
            <a:ln>
              <a:noFill/>
            </a:ln>
          </p:spPr>
        </p:pic>
        <p:sp>
          <p:nvSpPr>
            <p:cNvPr id="22" name="Google Shape;22;p7"/>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a:ea typeface="Arial"/>
                <a:cs typeface="Arial"/>
                <a:sym typeface="Arial"/>
              </a:endParaRPr>
            </a:p>
          </p:txBody>
        </p:sp>
      </p:grpSp>
      <p:pic>
        <p:nvPicPr>
          <p:cNvPr id="23" name="Google Shape;23;p7" descr="logo.jpg"/>
          <p:cNvPicPr preferRelativeResize="0"/>
          <p:nvPr/>
        </p:nvPicPr>
        <p:blipFill rotWithShape="1">
          <a:blip r:embed="rId4">
            <a:alphaModFix/>
          </a:blip>
          <a:srcRect/>
          <a:stretch/>
        </p:blipFill>
        <p:spPr>
          <a:xfrm>
            <a:off x="6553200" y="228600"/>
            <a:ext cx="1920875" cy="609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hdr="0" ft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t>22CS016</a:t>
            </a:r>
            <a:endParaRPr dirty="0"/>
          </a:p>
        </p:txBody>
      </p:sp>
      <p:sp>
        <p:nvSpPr>
          <p:cNvPr id="47" name="Google Shape;47;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dirty="0"/>
          </a:p>
        </p:txBody>
      </p:sp>
      <p:sp>
        <p:nvSpPr>
          <p:cNvPr id="48" name="Google Shape;48;p1"/>
          <p:cNvSpPr txBox="1"/>
          <p:nvPr/>
        </p:nvSpPr>
        <p:spPr>
          <a:xfrm>
            <a:off x="0" y="838200"/>
            <a:ext cx="9144000" cy="5170714"/>
          </a:xfrm>
          <a:prstGeom prst="rect">
            <a:avLst/>
          </a:prstGeom>
          <a:noFill/>
          <a:ln>
            <a:noFill/>
          </a:ln>
        </p:spPr>
        <p:txBody>
          <a:bodyPr spcFirstLastPara="1" wrap="square" lIns="91425" tIns="33100" rIns="91425" bIns="45700" anchor="ctr" anchorCtr="0">
            <a:noAutofit/>
          </a:bodyPr>
          <a:lstStyle/>
          <a:p>
            <a:pPr marL="0" marR="0" lvl="0" indent="0" algn="ctr" rtl="0">
              <a:spcBef>
                <a:spcPts val="0"/>
              </a:spcBef>
              <a:spcAft>
                <a:spcPts val="0"/>
              </a:spcAft>
              <a:buNone/>
            </a:pPr>
            <a:endParaRPr sz="3200" b="1" i="0" u="none" strike="noStrike" cap="none" dirty="0">
              <a:solidFill>
                <a:srgbClr val="FF0000"/>
              </a:solidFill>
              <a:latin typeface="Candara"/>
              <a:ea typeface="Candara"/>
              <a:cs typeface="Candara"/>
              <a:sym typeface="Candara"/>
            </a:endParaRPr>
          </a:p>
          <a:p>
            <a:pPr marL="0" marR="0" lvl="0" indent="0" algn="ctr" rtl="0">
              <a:spcBef>
                <a:spcPts val="0"/>
              </a:spcBef>
              <a:spcAft>
                <a:spcPts val="0"/>
              </a:spcAft>
              <a:buNone/>
            </a:pPr>
            <a:r>
              <a:rPr lang="en-US" sz="6600" b="1" i="0" u="none" strike="noStrike" cap="none" dirty="0">
                <a:solidFill>
                  <a:srgbClr val="FF0000"/>
                </a:solidFill>
                <a:latin typeface="Calibri" panose="020F0502020204030204" pitchFamily="34" charset="0"/>
                <a:ea typeface="Candara"/>
                <a:cs typeface="Calibri" panose="020F0502020204030204" pitchFamily="34" charset="0"/>
                <a:sym typeface="Candara"/>
              </a:rPr>
              <a:t>StellarSnap</a:t>
            </a:r>
          </a:p>
          <a:p>
            <a:pPr lvl="0" algn="ctr"/>
            <a:r>
              <a:rPr lang="en-US" sz="3000" dirty="0">
                <a:latin typeface="Calibri" panose="020F0502020204030204" pitchFamily="34" charset="0"/>
                <a:cs typeface="Calibri" panose="020F0502020204030204" pitchFamily="34" charset="0"/>
              </a:rPr>
              <a:t>Visual discovery engine for finding ideas,</a:t>
            </a:r>
            <a:r>
              <a:rPr lang="en-US" dirty="0">
                <a:latin typeface="Calibri" panose="020F0502020204030204" pitchFamily="34" charset="0"/>
                <a:cs typeface="Calibri" panose="020F0502020204030204" pitchFamily="34" charset="0"/>
              </a:rPr>
              <a:t> </a:t>
            </a:r>
            <a:r>
              <a:rPr lang="en-US" sz="3000" dirty="0">
                <a:latin typeface="Calibri" panose="020F0502020204030204" pitchFamily="34" charset="0"/>
                <a:cs typeface="Calibri" panose="020F0502020204030204" pitchFamily="34" charset="0"/>
              </a:rPr>
              <a:t>people, trends, home, style inspiration, and more</a:t>
            </a:r>
            <a:endParaRPr sz="3000" b="1" i="0" u="none" strike="noStrike" cap="none" dirty="0">
              <a:solidFill>
                <a:srgbClr val="FF0000"/>
              </a:solidFill>
              <a:latin typeface="Calibri" panose="020F0502020204030204" pitchFamily="34" charset="0"/>
              <a:ea typeface="Candara"/>
              <a:cs typeface="Calibri" panose="020F0502020204030204" pitchFamily="34" charset="0"/>
              <a:sym typeface="Candara"/>
            </a:endParaRPr>
          </a:p>
          <a:p>
            <a:pPr marL="0" marR="0" lvl="0" indent="0" algn="ctr" rtl="0">
              <a:spcBef>
                <a:spcPts val="0"/>
              </a:spcBef>
              <a:spcAft>
                <a:spcPts val="0"/>
              </a:spcAft>
              <a:buNone/>
            </a:pPr>
            <a:endParaRPr lang="en-IN" sz="3200" b="1" dirty="0">
              <a:solidFill>
                <a:srgbClr val="FF0000"/>
              </a:solidFill>
              <a:latin typeface="Calibri" panose="020F0502020204030204" pitchFamily="34" charset="0"/>
              <a:cs typeface="Calibri" panose="020F0502020204030204" pitchFamily="34" charset="0"/>
              <a:sym typeface="Candara"/>
            </a:endParaRPr>
          </a:p>
          <a:p>
            <a:pPr marL="0" marR="0" lvl="0" indent="0" algn="ctr" rtl="0">
              <a:spcBef>
                <a:spcPts val="0"/>
              </a:spcBef>
              <a:spcAft>
                <a:spcPts val="0"/>
              </a:spcAft>
              <a:buNone/>
            </a:pPr>
            <a:endParaRPr lang="en-IN" sz="3200" b="1" dirty="0">
              <a:solidFill>
                <a:srgbClr val="FF0000"/>
              </a:solidFill>
              <a:latin typeface="Calibri" panose="020F0502020204030204" pitchFamily="34" charset="0"/>
              <a:cs typeface="Calibri" panose="020F0502020204030204" pitchFamily="34" charset="0"/>
              <a:sym typeface="Candara"/>
            </a:endParaRPr>
          </a:p>
          <a:p>
            <a:pPr marL="0" marR="0" lvl="0" indent="0" algn="ctr" rtl="0">
              <a:spcBef>
                <a:spcPts val="0"/>
              </a:spcBef>
              <a:spcAft>
                <a:spcPts val="0"/>
              </a:spcAft>
              <a:buNone/>
            </a:pPr>
            <a:r>
              <a:rPr lang="en-IN" sz="3600" dirty="0">
                <a:latin typeface="Calibri" panose="020F0502020204030204" pitchFamily="34" charset="0"/>
                <a:cs typeface="Calibri" panose="020F0502020204030204" pitchFamily="34" charset="0"/>
              </a:rPr>
              <a:t>PixelTriads/Team number: 3</a:t>
            </a:r>
          </a:p>
          <a:p>
            <a:pPr marL="0" marR="0" lvl="0" indent="0" algn="ctr" rtl="0">
              <a:spcBef>
                <a:spcPts val="0"/>
              </a:spcBef>
              <a:spcAft>
                <a:spcPts val="0"/>
              </a:spcAft>
              <a:buNone/>
            </a:pPr>
            <a:r>
              <a:rPr lang="en-US" sz="2800" b="1" i="0" u="none" strike="noStrike" cap="none" dirty="0">
                <a:solidFill>
                  <a:schemeClr val="dk1"/>
                </a:solidFill>
                <a:latin typeface="Calibri" panose="020F0502020204030204" pitchFamily="34" charset="0"/>
                <a:ea typeface="Candara"/>
                <a:cs typeface="Calibri" panose="020F0502020204030204" pitchFamily="34" charset="0"/>
                <a:sym typeface="Candara"/>
              </a:rPr>
              <a:t>Pearl (Team Leader) 2210990648</a:t>
            </a:r>
          </a:p>
          <a:p>
            <a:pPr marL="0" marR="0" lvl="0" indent="0" algn="ctr" rtl="0">
              <a:spcBef>
                <a:spcPts val="0"/>
              </a:spcBef>
              <a:spcAft>
                <a:spcPts val="0"/>
              </a:spcAft>
              <a:buNone/>
            </a:pPr>
            <a:r>
              <a:rPr lang="en-US" sz="2800" b="1" dirty="0">
                <a:solidFill>
                  <a:schemeClr val="dk1"/>
                </a:solidFill>
                <a:latin typeface="Calibri" panose="020F0502020204030204" pitchFamily="34" charset="0"/>
                <a:ea typeface="Candara"/>
                <a:cs typeface="Calibri" panose="020F0502020204030204" pitchFamily="34" charset="0"/>
                <a:sym typeface="Candara"/>
              </a:rPr>
              <a:t>Prachi Anand 2210990660</a:t>
            </a:r>
          </a:p>
          <a:p>
            <a:pPr marL="0" marR="0" lvl="0" indent="0" algn="ctr" rtl="0">
              <a:spcBef>
                <a:spcPts val="0"/>
              </a:spcBef>
              <a:spcAft>
                <a:spcPts val="0"/>
              </a:spcAft>
              <a:buNone/>
            </a:pPr>
            <a:r>
              <a:rPr lang="en-US" sz="2800" b="1" i="0" u="none" strike="noStrike" cap="none" dirty="0">
                <a:solidFill>
                  <a:schemeClr val="dk1"/>
                </a:solidFill>
                <a:latin typeface="Calibri" panose="020F0502020204030204" pitchFamily="34" charset="0"/>
                <a:ea typeface="Candara"/>
                <a:cs typeface="Calibri" panose="020F0502020204030204" pitchFamily="34" charset="0"/>
                <a:sym typeface="Candara"/>
              </a:rPr>
              <a:t>Prachi Malik 2210990661</a:t>
            </a:r>
            <a:endParaRPr sz="2800" b="1" i="0" u="none" strike="noStrike" cap="none" dirty="0">
              <a:solidFill>
                <a:schemeClr val="dk1"/>
              </a:solidFill>
              <a:latin typeface="Calibri" panose="020F0502020204030204" pitchFamily="34" charset="0"/>
              <a:ea typeface="Candara"/>
              <a:cs typeface="Calibri" panose="020F0502020204030204" pitchFamily="34" charset="0"/>
              <a:sym typeface="Candar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Flowchart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dirty="0"/>
          </a:p>
        </p:txBody>
      </p:sp>
      <p:pic>
        <p:nvPicPr>
          <p:cNvPr id="9" name="Picture 8">
            <a:extLst>
              <a:ext uri="{FF2B5EF4-FFF2-40B4-BE49-F238E27FC236}">
                <a16:creationId xmlns:a16="http://schemas.microsoft.com/office/drawing/2014/main" id="{BCBA4004-D2C9-066C-903D-23A46BEFABFC}"/>
              </a:ext>
            </a:extLst>
          </p:cNvPr>
          <p:cNvPicPr>
            <a:picLocks noChangeAspect="1"/>
          </p:cNvPicPr>
          <p:nvPr/>
        </p:nvPicPr>
        <p:blipFill>
          <a:blip r:embed="rId2"/>
          <a:stretch>
            <a:fillRect/>
          </a:stretch>
        </p:blipFill>
        <p:spPr>
          <a:xfrm>
            <a:off x="1" y="961159"/>
            <a:ext cx="9155976" cy="5252605"/>
          </a:xfrm>
          <a:prstGeom prst="rect">
            <a:avLst/>
          </a:prstGeom>
        </p:spPr>
      </p:pic>
    </p:spTree>
    <p:extLst>
      <p:ext uri="{BB962C8B-B14F-4D97-AF65-F5344CB8AC3E}">
        <p14:creationId xmlns:p14="http://schemas.microsoft.com/office/powerpoint/2010/main" val="29726459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301586" y="6277302"/>
            <a:ext cx="4572000" cy="261610"/>
          </a:xfrm>
          <a:prstGeom prst="rect">
            <a:avLst/>
          </a:prstGeom>
          <a:noFill/>
        </p:spPr>
        <p:txBody>
          <a:bodyPr wrap="square">
            <a:spAutoFit/>
          </a:bodyPr>
          <a:lstStyle/>
          <a:p>
            <a:pPr algn="ctr"/>
            <a:r>
              <a:rPr lang="en-US" sz="1050" dirty="0"/>
              <a:t>Fig (4). Screenshot Of Home Page</a:t>
            </a:r>
          </a:p>
        </p:txBody>
      </p:sp>
      <p:pic>
        <p:nvPicPr>
          <p:cNvPr id="6" name="Picture 5">
            <a:extLst>
              <a:ext uri="{FF2B5EF4-FFF2-40B4-BE49-F238E27FC236}">
                <a16:creationId xmlns:a16="http://schemas.microsoft.com/office/drawing/2014/main" id="{5B6DCBD5-CF06-D41E-525B-48D031671680}"/>
              </a:ext>
            </a:extLst>
          </p:cNvPr>
          <p:cNvPicPr>
            <a:picLocks noChangeAspect="1"/>
          </p:cNvPicPr>
          <p:nvPr/>
        </p:nvPicPr>
        <p:blipFill>
          <a:blip r:embed="rId2"/>
          <a:stretch>
            <a:fillRect/>
          </a:stretch>
        </p:blipFill>
        <p:spPr>
          <a:xfrm>
            <a:off x="103909" y="948057"/>
            <a:ext cx="8977746" cy="5329245"/>
          </a:xfrm>
          <a:prstGeom prst="rect">
            <a:avLst/>
          </a:prstGeom>
        </p:spPr>
      </p:pic>
    </p:spTree>
    <p:extLst>
      <p:ext uri="{BB962C8B-B14F-4D97-AF65-F5344CB8AC3E}">
        <p14:creationId xmlns:p14="http://schemas.microsoft.com/office/powerpoint/2010/main" val="432123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819DE-A10F-D41E-2A06-D308F634009D}"/>
              </a:ext>
            </a:extLst>
          </p:cNvPr>
          <p:cNvSpPr>
            <a:spLocks noGrp="1"/>
          </p:cNvSpPr>
          <p:nvPr>
            <p:ph type="title"/>
          </p:nvPr>
        </p:nvSpPr>
        <p:spPr/>
        <p:txBody>
          <a:bodyPr/>
          <a:lstStyle/>
          <a:p>
            <a:r>
              <a:rPr lang="en-US" dirty="0"/>
              <a:t>Feed while sharing post with someone</a:t>
            </a:r>
          </a:p>
        </p:txBody>
      </p:sp>
      <p:sp>
        <p:nvSpPr>
          <p:cNvPr id="4" name="Date Placeholder 3">
            <a:extLst>
              <a:ext uri="{FF2B5EF4-FFF2-40B4-BE49-F238E27FC236}">
                <a16:creationId xmlns:a16="http://schemas.microsoft.com/office/drawing/2014/main" id="{4228C4DB-AAC8-6B7D-026C-3D9EFE4F9D15}"/>
              </a:ext>
            </a:extLst>
          </p:cNvPr>
          <p:cNvSpPr>
            <a:spLocks noGrp="1"/>
          </p:cNvSpPr>
          <p:nvPr>
            <p:ph type="dt" idx="10"/>
          </p:nvPr>
        </p:nvSpPr>
        <p:spPr/>
        <p:txBody>
          <a:bodyPr/>
          <a:lstStyle/>
          <a:p>
            <a:r>
              <a:rPr lang="en-US"/>
              <a:t>22CS016</a:t>
            </a:r>
            <a:endParaRPr lang="en-US" dirty="0"/>
          </a:p>
        </p:txBody>
      </p:sp>
      <p:sp>
        <p:nvSpPr>
          <p:cNvPr id="5" name="Slide Number Placeholder 4">
            <a:extLst>
              <a:ext uri="{FF2B5EF4-FFF2-40B4-BE49-F238E27FC236}">
                <a16:creationId xmlns:a16="http://schemas.microsoft.com/office/drawing/2014/main" id="{6C2F1A46-E759-DFE6-0502-B7740D566F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dirty="0"/>
          </a:p>
        </p:txBody>
      </p:sp>
      <p:pic>
        <p:nvPicPr>
          <p:cNvPr id="7" name="Picture 6">
            <a:extLst>
              <a:ext uri="{FF2B5EF4-FFF2-40B4-BE49-F238E27FC236}">
                <a16:creationId xmlns:a16="http://schemas.microsoft.com/office/drawing/2014/main" id="{C0B8E7DF-01D2-C39C-1543-F29991297625}"/>
              </a:ext>
            </a:extLst>
          </p:cNvPr>
          <p:cNvPicPr>
            <a:picLocks noChangeAspect="1"/>
          </p:cNvPicPr>
          <p:nvPr/>
        </p:nvPicPr>
        <p:blipFill>
          <a:blip r:embed="rId2"/>
          <a:stretch>
            <a:fillRect/>
          </a:stretch>
        </p:blipFill>
        <p:spPr>
          <a:xfrm>
            <a:off x="207818" y="1028700"/>
            <a:ext cx="8743950" cy="4987636"/>
          </a:xfrm>
          <a:prstGeom prst="rect">
            <a:avLst/>
          </a:prstGeom>
        </p:spPr>
      </p:pic>
      <p:sp>
        <p:nvSpPr>
          <p:cNvPr id="9" name="TextBox 8">
            <a:extLst>
              <a:ext uri="{FF2B5EF4-FFF2-40B4-BE49-F238E27FC236}">
                <a16:creationId xmlns:a16="http://schemas.microsoft.com/office/drawing/2014/main" id="{9D5AA9DC-81B3-0F58-A21F-080F492075E4}"/>
              </a:ext>
            </a:extLst>
          </p:cNvPr>
          <p:cNvSpPr txBox="1"/>
          <p:nvPr/>
        </p:nvSpPr>
        <p:spPr>
          <a:xfrm>
            <a:off x="2293793" y="6055538"/>
            <a:ext cx="4572000" cy="261610"/>
          </a:xfrm>
          <a:prstGeom prst="rect">
            <a:avLst/>
          </a:prstGeom>
          <a:noFill/>
        </p:spPr>
        <p:txBody>
          <a:bodyPr wrap="square">
            <a:spAutoFit/>
          </a:bodyPr>
          <a:lstStyle/>
          <a:p>
            <a:pPr algn="ctr"/>
            <a:r>
              <a:rPr lang="en-US" sz="1050" dirty="0"/>
              <a:t>Fig (5). Screenshot Of Feed when you share a post with someone</a:t>
            </a:r>
          </a:p>
        </p:txBody>
      </p:sp>
    </p:spTree>
    <p:extLst>
      <p:ext uri="{BB962C8B-B14F-4D97-AF65-F5344CB8AC3E}">
        <p14:creationId xmlns:p14="http://schemas.microsoft.com/office/powerpoint/2010/main" val="39237031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6335941"/>
            <a:ext cx="4572000" cy="261610"/>
          </a:xfrm>
          <a:prstGeom prst="rect">
            <a:avLst/>
          </a:prstGeom>
          <a:noFill/>
        </p:spPr>
        <p:txBody>
          <a:bodyPr wrap="square">
            <a:spAutoFit/>
          </a:bodyPr>
          <a:lstStyle/>
          <a:p>
            <a:pPr algn="ctr"/>
            <a:r>
              <a:rPr lang="en-US" sz="1050" dirty="0"/>
              <a:t>Fig (6). Screenshot Of Login Overlay</a:t>
            </a:r>
          </a:p>
        </p:txBody>
      </p:sp>
      <p:pic>
        <p:nvPicPr>
          <p:cNvPr id="7" name="Picture 6">
            <a:extLst>
              <a:ext uri="{FF2B5EF4-FFF2-40B4-BE49-F238E27FC236}">
                <a16:creationId xmlns:a16="http://schemas.microsoft.com/office/drawing/2014/main" id="{81D9C40D-D048-7EC2-8320-B0B817D34DA3}"/>
              </a:ext>
            </a:extLst>
          </p:cNvPr>
          <p:cNvPicPr>
            <a:picLocks noChangeAspect="1"/>
          </p:cNvPicPr>
          <p:nvPr/>
        </p:nvPicPr>
        <p:blipFill>
          <a:blip r:embed="rId2"/>
          <a:stretch>
            <a:fillRect/>
          </a:stretch>
        </p:blipFill>
        <p:spPr>
          <a:xfrm>
            <a:off x="2691719" y="938212"/>
            <a:ext cx="3760561" cy="5397729"/>
          </a:xfrm>
          <a:prstGeom prst="rect">
            <a:avLst/>
          </a:prstGeom>
        </p:spPr>
      </p:pic>
    </p:spTree>
    <p:extLst>
      <p:ext uri="{BB962C8B-B14F-4D97-AF65-F5344CB8AC3E}">
        <p14:creationId xmlns:p14="http://schemas.microsoft.com/office/powerpoint/2010/main" val="3668078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3909579"/>
            <a:ext cx="4572000" cy="261610"/>
          </a:xfrm>
          <a:prstGeom prst="rect">
            <a:avLst/>
          </a:prstGeom>
          <a:noFill/>
        </p:spPr>
        <p:txBody>
          <a:bodyPr wrap="square">
            <a:spAutoFit/>
          </a:bodyPr>
          <a:lstStyle/>
          <a:p>
            <a:pPr algn="ctr"/>
            <a:r>
              <a:rPr lang="en-US" sz="1050" dirty="0"/>
              <a:t>Fig (7). Screenshot Of Navbar </a:t>
            </a:r>
          </a:p>
        </p:txBody>
      </p:sp>
      <p:pic>
        <p:nvPicPr>
          <p:cNvPr id="6" name="Picture 5">
            <a:extLst>
              <a:ext uri="{FF2B5EF4-FFF2-40B4-BE49-F238E27FC236}">
                <a16:creationId xmlns:a16="http://schemas.microsoft.com/office/drawing/2014/main" id="{26F729AB-555B-26DE-DDB5-6CCE4CAC12CE}"/>
              </a:ext>
            </a:extLst>
          </p:cNvPr>
          <p:cNvPicPr>
            <a:picLocks noChangeAspect="1"/>
          </p:cNvPicPr>
          <p:nvPr/>
        </p:nvPicPr>
        <p:blipFill>
          <a:blip r:embed="rId2"/>
          <a:stretch>
            <a:fillRect/>
          </a:stretch>
        </p:blipFill>
        <p:spPr>
          <a:xfrm>
            <a:off x="0" y="2948420"/>
            <a:ext cx="9144000" cy="961159"/>
          </a:xfrm>
          <a:prstGeom prst="rect">
            <a:avLst/>
          </a:prstGeom>
        </p:spPr>
      </p:pic>
    </p:spTree>
    <p:extLst>
      <p:ext uri="{BB962C8B-B14F-4D97-AF65-F5344CB8AC3E}">
        <p14:creationId xmlns:p14="http://schemas.microsoft.com/office/powerpoint/2010/main" val="36988422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6335941"/>
            <a:ext cx="4572000" cy="261610"/>
          </a:xfrm>
          <a:prstGeom prst="rect">
            <a:avLst/>
          </a:prstGeom>
          <a:noFill/>
        </p:spPr>
        <p:txBody>
          <a:bodyPr wrap="square">
            <a:spAutoFit/>
          </a:bodyPr>
          <a:lstStyle/>
          <a:p>
            <a:pPr algn="ctr"/>
            <a:r>
              <a:rPr lang="en-US" sz="1050" dirty="0"/>
              <a:t>Fig (8). Screenshot Of Sign Up Overlay</a:t>
            </a:r>
          </a:p>
        </p:txBody>
      </p:sp>
      <p:pic>
        <p:nvPicPr>
          <p:cNvPr id="6" name="Picture 5">
            <a:extLst>
              <a:ext uri="{FF2B5EF4-FFF2-40B4-BE49-F238E27FC236}">
                <a16:creationId xmlns:a16="http://schemas.microsoft.com/office/drawing/2014/main" id="{BB16AB8B-BA97-56BA-FBF5-BB239C99989F}"/>
              </a:ext>
            </a:extLst>
          </p:cNvPr>
          <p:cNvPicPr>
            <a:picLocks noChangeAspect="1"/>
          </p:cNvPicPr>
          <p:nvPr/>
        </p:nvPicPr>
        <p:blipFill>
          <a:blip r:embed="rId2"/>
          <a:stretch>
            <a:fillRect/>
          </a:stretch>
        </p:blipFill>
        <p:spPr>
          <a:xfrm>
            <a:off x="2513810" y="838200"/>
            <a:ext cx="3850952" cy="5497741"/>
          </a:xfrm>
          <a:prstGeom prst="rect">
            <a:avLst/>
          </a:prstGeom>
        </p:spPr>
      </p:pic>
    </p:spTree>
    <p:extLst>
      <p:ext uri="{BB962C8B-B14F-4D97-AF65-F5344CB8AC3E}">
        <p14:creationId xmlns:p14="http://schemas.microsoft.com/office/powerpoint/2010/main" val="17367304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6335941"/>
            <a:ext cx="4572000" cy="261610"/>
          </a:xfrm>
          <a:prstGeom prst="rect">
            <a:avLst/>
          </a:prstGeom>
          <a:noFill/>
        </p:spPr>
        <p:txBody>
          <a:bodyPr wrap="square">
            <a:spAutoFit/>
          </a:bodyPr>
          <a:lstStyle/>
          <a:p>
            <a:pPr algn="ctr"/>
            <a:r>
              <a:rPr lang="en-US" sz="1050" dirty="0"/>
              <a:t>Fig (9). Screenshot Of Card Component</a:t>
            </a:r>
          </a:p>
        </p:txBody>
      </p:sp>
      <p:pic>
        <p:nvPicPr>
          <p:cNvPr id="7" name="Picture 6">
            <a:extLst>
              <a:ext uri="{FF2B5EF4-FFF2-40B4-BE49-F238E27FC236}">
                <a16:creationId xmlns:a16="http://schemas.microsoft.com/office/drawing/2014/main" id="{D64E9431-E189-9551-F206-3936757A7F26}"/>
              </a:ext>
            </a:extLst>
          </p:cNvPr>
          <p:cNvPicPr>
            <a:picLocks noChangeAspect="1"/>
          </p:cNvPicPr>
          <p:nvPr/>
        </p:nvPicPr>
        <p:blipFill>
          <a:blip r:embed="rId2"/>
          <a:stretch>
            <a:fillRect/>
          </a:stretch>
        </p:blipFill>
        <p:spPr>
          <a:xfrm>
            <a:off x="0" y="882446"/>
            <a:ext cx="9144000" cy="5453495"/>
          </a:xfrm>
          <a:prstGeom prst="rect">
            <a:avLst/>
          </a:prstGeom>
        </p:spPr>
      </p:pic>
    </p:spTree>
    <p:extLst>
      <p:ext uri="{BB962C8B-B14F-4D97-AF65-F5344CB8AC3E}">
        <p14:creationId xmlns:p14="http://schemas.microsoft.com/office/powerpoint/2010/main" val="461158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3402" y="5710461"/>
            <a:ext cx="4572000" cy="261610"/>
          </a:xfrm>
          <a:prstGeom prst="rect">
            <a:avLst/>
          </a:prstGeom>
          <a:noFill/>
        </p:spPr>
        <p:txBody>
          <a:bodyPr wrap="square">
            <a:spAutoFit/>
          </a:bodyPr>
          <a:lstStyle/>
          <a:p>
            <a:pPr algn="ctr"/>
            <a:r>
              <a:rPr lang="en-US" sz="1050" dirty="0"/>
              <a:t>Fig (10). Screenshot Of Window Component</a:t>
            </a:r>
          </a:p>
        </p:txBody>
      </p:sp>
      <p:pic>
        <p:nvPicPr>
          <p:cNvPr id="10" name="Picture 9">
            <a:extLst>
              <a:ext uri="{FF2B5EF4-FFF2-40B4-BE49-F238E27FC236}">
                <a16:creationId xmlns:a16="http://schemas.microsoft.com/office/drawing/2014/main" id="{5F24E135-333B-ED17-0963-B53047AC1427}"/>
              </a:ext>
            </a:extLst>
          </p:cNvPr>
          <p:cNvPicPr>
            <a:picLocks noChangeAspect="1"/>
          </p:cNvPicPr>
          <p:nvPr/>
        </p:nvPicPr>
        <p:blipFill>
          <a:blip r:embed="rId2"/>
          <a:stretch>
            <a:fillRect/>
          </a:stretch>
        </p:blipFill>
        <p:spPr>
          <a:xfrm>
            <a:off x="155864" y="1270208"/>
            <a:ext cx="8827077" cy="4317584"/>
          </a:xfrm>
          <a:prstGeom prst="rect">
            <a:avLst/>
          </a:prstGeom>
        </p:spPr>
      </p:pic>
    </p:spTree>
    <p:extLst>
      <p:ext uri="{BB962C8B-B14F-4D97-AF65-F5344CB8AC3E}">
        <p14:creationId xmlns:p14="http://schemas.microsoft.com/office/powerpoint/2010/main" val="41256755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54826" y="6094740"/>
            <a:ext cx="4572000" cy="261610"/>
          </a:xfrm>
          <a:prstGeom prst="rect">
            <a:avLst/>
          </a:prstGeom>
          <a:noFill/>
        </p:spPr>
        <p:txBody>
          <a:bodyPr wrap="square">
            <a:spAutoFit/>
          </a:bodyPr>
          <a:lstStyle/>
          <a:p>
            <a:pPr algn="ctr"/>
            <a:r>
              <a:rPr lang="en-US" sz="1050" dirty="0"/>
              <a:t>Fig (11). Screenshot Of About Us Component</a:t>
            </a:r>
          </a:p>
        </p:txBody>
      </p:sp>
      <p:pic>
        <p:nvPicPr>
          <p:cNvPr id="6" name="Picture 5">
            <a:extLst>
              <a:ext uri="{FF2B5EF4-FFF2-40B4-BE49-F238E27FC236}">
                <a16:creationId xmlns:a16="http://schemas.microsoft.com/office/drawing/2014/main" id="{35FCD0EC-949B-7E25-170D-9B2409B402FC}"/>
              </a:ext>
            </a:extLst>
          </p:cNvPr>
          <p:cNvPicPr>
            <a:picLocks noChangeAspect="1"/>
          </p:cNvPicPr>
          <p:nvPr/>
        </p:nvPicPr>
        <p:blipFill>
          <a:blip r:embed="rId2"/>
          <a:stretch>
            <a:fillRect/>
          </a:stretch>
        </p:blipFill>
        <p:spPr>
          <a:xfrm>
            <a:off x="83126" y="1002722"/>
            <a:ext cx="8915401" cy="5092017"/>
          </a:xfrm>
          <a:prstGeom prst="rect">
            <a:avLst/>
          </a:prstGeom>
        </p:spPr>
      </p:pic>
    </p:spTree>
    <p:extLst>
      <p:ext uri="{BB962C8B-B14F-4D97-AF65-F5344CB8AC3E}">
        <p14:creationId xmlns:p14="http://schemas.microsoft.com/office/powerpoint/2010/main" val="2555783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p>
        </p:txBody>
      </p:sp>
      <p:sp>
        <p:nvSpPr>
          <p:cNvPr id="3" name="Text Placeholder 2"/>
          <p:cNvSpPr>
            <a:spLocks noGrp="1"/>
          </p:cNvSpPr>
          <p:nvPr>
            <p:ph type="body" idx="1"/>
          </p:nvPr>
        </p:nvSpPr>
        <p:spPr>
          <a:xfrm>
            <a:off x="155863" y="955964"/>
            <a:ext cx="8884227" cy="4941599"/>
          </a:xfrm>
        </p:spPr>
        <p:txBody>
          <a:bodyPr/>
          <a:lstStyle/>
          <a:p>
            <a:pPr marL="114300" indent="0" algn="just">
              <a:lnSpc>
                <a:spcPct val="150000"/>
              </a:lnSpc>
              <a:buNone/>
            </a:pPr>
            <a:r>
              <a:rPr lang="en-US" sz="2000" dirty="0"/>
              <a:t>In conclusion, StellarSnap presents itself as a promising contender in the realm of social media platforms, offering users a visually appealing and intuitive interface akin to Pinterest. Through its innovative features, seamless user experience, and robust community engagement tools, StellarSnap has the potential to carve out its own niche in the market. As we've explored throughout this analysis, its emphasis on creativity, inspiration, and seamless content discovery sets it apart, catering to a diverse range of interests and passions. Moving forward, continued focus on user feedback, technological advancements, and strategic partnerships will be pivotal in sustaining StellarSnap's growth trajectory and solidifying its position as a leading destination for visual discovery and inspiration on the web.</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dirty="0"/>
          </a:p>
        </p:txBody>
      </p:sp>
    </p:spTree>
    <p:extLst>
      <p:ext uri="{BB962C8B-B14F-4D97-AF65-F5344CB8AC3E}">
        <p14:creationId xmlns:p14="http://schemas.microsoft.com/office/powerpoint/2010/main" val="21342432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8A396-E02C-1435-1C50-565E67FD25A9}"/>
              </a:ext>
            </a:extLst>
          </p:cNvPr>
          <p:cNvSpPr>
            <a:spLocks noGrp="1"/>
          </p:cNvSpPr>
          <p:nvPr>
            <p:ph type="title"/>
          </p:nvPr>
        </p:nvSpPr>
        <p:spPr/>
        <p:txBody>
          <a:bodyPr/>
          <a:lstStyle/>
          <a:p>
            <a:r>
              <a:rPr lang="en-IN" b="1" dirty="0"/>
              <a:t>Index</a:t>
            </a:r>
          </a:p>
        </p:txBody>
      </p:sp>
      <p:sp>
        <p:nvSpPr>
          <p:cNvPr id="3" name="Text Placeholder 2">
            <a:extLst>
              <a:ext uri="{FF2B5EF4-FFF2-40B4-BE49-F238E27FC236}">
                <a16:creationId xmlns:a16="http://schemas.microsoft.com/office/drawing/2014/main" id="{2957E920-7261-4D19-3C89-29F5B83BF4C1}"/>
              </a:ext>
            </a:extLst>
          </p:cNvPr>
          <p:cNvSpPr>
            <a:spLocks noGrp="1"/>
          </p:cNvSpPr>
          <p:nvPr>
            <p:ph type="body" idx="1"/>
          </p:nvPr>
        </p:nvSpPr>
        <p:spPr>
          <a:xfrm>
            <a:off x="124691" y="838200"/>
            <a:ext cx="8910204" cy="5557405"/>
          </a:xfrm>
        </p:spPr>
        <p:txBody>
          <a:bodyPr/>
          <a:lstStyle/>
          <a:p>
            <a:pPr>
              <a:lnSpc>
                <a:spcPct val="150000"/>
              </a:lnSpc>
            </a:pPr>
            <a:r>
              <a:rPr lang="en-IN" sz="2400" dirty="0"/>
              <a:t>Objective</a:t>
            </a:r>
          </a:p>
          <a:p>
            <a:pPr>
              <a:lnSpc>
                <a:spcPct val="150000"/>
              </a:lnSpc>
            </a:pPr>
            <a:r>
              <a:rPr lang="en-IN" sz="2400" dirty="0"/>
              <a:t>Introduction</a:t>
            </a:r>
          </a:p>
          <a:p>
            <a:pPr>
              <a:lnSpc>
                <a:spcPct val="150000"/>
              </a:lnSpc>
            </a:pPr>
            <a:r>
              <a:rPr lang="en-IN" sz="2400" dirty="0"/>
              <a:t>Methodology, Approach &amp; Techniques</a:t>
            </a:r>
          </a:p>
          <a:p>
            <a:pPr>
              <a:lnSpc>
                <a:spcPct val="150000"/>
              </a:lnSpc>
            </a:pPr>
            <a:r>
              <a:rPr lang="en-IN" sz="2400" dirty="0"/>
              <a:t>Algorithm</a:t>
            </a:r>
          </a:p>
          <a:p>
            <a:pPr>
              <a:lnSpc>
                <a:spcPct val="150000"/>
              </a:lnSpc>
            </a:pPr>
            <a:r>
              <a:rPr lang="en-IN" sz="2400" dirty="0"/>
              <a:t>Flow Chart</a:t>
            </a:r>
          </a:p>
          <a:p>
            <a:pPr>
              <a:lnSpc>
                <a:spcPct val="150000"/>
              </a:lnSpc>
            </a:pPr>
            <a:r>
              <a:rPr lang="en-IN" sz="2400" dirty="0"/>
              <a:t>Result </a:t>
            </a:r>
          </a:p>
          <a:p>
            <a:pPr>
              <a:lnSpc>
                <a:spcPct val="150000"/>
              </a:lnSpc>
            </a:pPr>
            <a:r>
              <a:rPr lang="en-IN" sz="2400" dirty="0"/>
              <a:t>Source Code (Screenshots)</a:t>
            </a:r>
          </a:p>
          <a:p>
            <a:pPr>
              <a:lnSpc>
                <a:spcPct val="150000"/>
              </a:lnSpc>
            </a:pPr>
            <a:r>
              <a:rPr lang="en-IN" sz="2400" dirty="0"/>
              <a:t>Conclusion</a:t>
            </a:r>
          </a:p>
          <a:p>
            <a:pPr>
              <a:lnSpc>
                <a:spcPct val="150000"/>
              </a:lnSpc>
            </a:pPr>
            <a:r>
              <a:rPr lang="en-IN" sz="2400" dirty="0"/>
              <a:t>Reference</a:t>
            </a:r>
          </a:p>
        </p:txBody>
      </p:sp>
      <p:sp>
        <p:nvSpPr>
          <p:cNvPr id="4" name="Date Placeholder 3">
            <a:extLst>
              <a:ext uri="{FF2B5EF4-FFF2-40B4-BE49-F238E27FC236}">
                <a16:creationId xmlns:a16="http://schemas.microsoft.com/office/drawing/2014/main" id="{5FE01502-7BE1-BFBC-955E-F388FDADBF86}"/>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B2718E3C-899A-8C4D-E84C-4708BF755C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Tree>
    <p:extLst>
      <p:ext uri="{BB962C8B-B14F-4D97-AF65-F5344CB8AC3E}">
        <p14:creationId xmlns:p14="http://schemas.microsoft.com/office/powerpoint/2010/main" val="14121541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32C86-9225-EC1F-A85E-529A8AB6C8C8}"/>
              </a:ext>
            </a:extLst>
          </p:cNvPr>
          <p:cNvSpPr>
            <a:spLocks noGrp="1"/>
          </p:cNvSpPr>
          <p:nvPr>
            <p:ph type="title"/>
          </p:nvPr>
        </p:nvSpPr>
        <p:spPr/>
        <p:txBody>
          <a:bodyPr/>
          <a:lstStyle/>
          <a:p>
            <a:r>
              <a:rPr lang="en-IN" b="1" dirty="0"/>
              <a:t>Reference</a:t>
            </a:r>
          </a:p>
        </p:txBody>
      </p:sp>
      <p:sp>
        <p:nvSpPr>
          <p:cNvPr id="3" name="Text Placeholder 2">
            <a:extLst>
              <a:ext uri="{FF2B5EF4-FFF2-40B4-BE49-F238E27FC236}">
                <a16:creationId xmlns:a16="http://schemas.microsoft.com/office/drawing/2014/main" id="{616E510B-384A-087D-3383-E6C99F5584BA}"/>
              </a:ext>
            </a:extLst>
          </p:cNvPr>
          <p:cNvSpPr>
            <a:spLocks noGrp="1"/>
          </p:cNvSpPr>
          <p:nvPr>
            <p:ph type="body" idx="1"/>
          </p:nvPr>
        </p:nvSpPr>
        <p:spPr>
          <a:xfrm>
            <a:off x="135081" y="1028700"/>
            <a:ext cx="8884227" cy="5408468"/>
          </a:xfrm>
        </p:spPr>
        <p:txBody>
          <a:bodyPr/>
          <a:lstStyle/>
          <a:p>
            <a:pPr>
              <a:lnSpc>
                <a:spcPct val="150000"/>
              </a:lnSpc>
            </a:pPr>
            <a:r>
              <a:rPr lang="en-IN" sz="2000" dirty="0">
                <a:latin typeface="Times New Roman" panose="02020603050405020304" pitchFamily="18" charset="0"/>
                <a:cs typeface="Times New Roman" panose="02020603050405020304" pitchFamily="18" charset="0"/>
              </a:rPr>
              <a:t>Pinterest, https://in.pinterest.com/,Accessed on March 3, 2024</a:t>
            </a:r>
          </a:p>
          <a:p>
            <a:pPr>
              <a:lnSpc>
                <a:spcPct val="150000"/>
              </a:lnSpc>
            </a:pPr>
            <a:r>
              <a:rPr lang="en-IN" sz="2000" dirty="0">
                <a:latin typeface="Times New Roman" panose="02020603050405020304" pitchFamily="18" charset="0"/>
                <a:cs typeface="Times New Roman" panose="02020603050405020304" pitchFamily="18" charset="0"/>
              </a:rPr>
              <a:t>ChatGPT, chat.openai.com, Accesed on March 1,2024</a:t>
            </a:r>
          </a:p>
          <a:p>
            <a:pPr>
              <a:lnSpc>
                <a:spcPct val="150000"/>
              </a:lnSpc>
            </a:pPr>
            <a:r>
              <a:rPr lang="en-IN" sz="2000" dirty="0">
                <a:latin typeface="Times New Roman" panose="02020603050405020304" pitchFamily="18" charset="0"/>
                <a:cs typeface="Times New Roman" panose="02020603050405020304" pitchFamily="18" charset="0"/>
              </a:rPr>
              <a:t>Google, https://www.google.com, Accesed on February 25,2024</a:t>
            </a:r>
          </a:p>
        </p:txBody>
      </p:sp>
      <p:sp>
        <p:nvSpPr>
          <p:cNvPr id="4" name="Date Placeholder 3">
            <a:extLst>
              <a:ext uri="{FF2B5EF4-FFF2-40B4-BE49-F238E27FC236}">
                <a16:creationId xmlns:a16="http://schemas.microsoft.com/office/drawing/2014/main" id="{2785FFDA-FE25-63DE-4B8E-500BD6ECF6AB}"/>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1A9BF153-A47A-F27D-92EA-A748C1F57DA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dirty="0"/>
          </a:p>
        </p:txBody>
      </p:sp>
    </p:spTree>
    <p:extLst>
      <p:ext uri="{BB962C8B-B14F-4D97-AF65-F5344CB8AC3E}">
        <p14:creationId xmlns:p14="http://schemas.microsoft.com/office/powerpoint/2010/main" val="159505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Objective</a:t>
            </a:r>
          </a:p>
        </p:txBody>
      </p:sp>
      <p:sp>
        <p:nvSpPr>
          <p:cNvPr id="3" name="Text Placeholder 2"/>
          <p:cNvSpPr>
            <a:spLocks noGrp="1"/>
          </p:cNvSpPr>
          <p:nvPr>
            <p:ph type="body" idx="1"/>
          </p:nvPr>
        </p:nvSpPr>
        <p:spPr>
          <a:xfrm>
            <a:off x="124691" y="981942"/>
            <a:ext cx="8925791" cy="5320144"/>
          </a:xfrm>
        </p:spPr>
        <p:txBody>
          <a:bodyPr/>
          <a:lstStyle/>
          <a:p>
            <a:pPr marL="114300" indent="0" algn="just">
              <a:lnSpc>
                <a:spcPct val="150000"/>
              </a:lnSpc>
              <a:buNone/>
            </a:pPr>
            <a:r>
              <a:rPr lang="en-US" sz="2200" dirty="0">
                <a:latin typeface="Calibri" panose="020F0502020204030204" pitchFamily="34" charset="0"/>
                <a:cs typeface="Calibri" panose="020F0502020204030204" pitchFamily="34" charset="0"/>
              </a:rPr>
              <a:t>The objective of StellarSnap, the website created using HTML, CSS, and JavaScript, could be multi-faceted, aiming to accomplish several goals:</a:t>
            </a:r>
          </a:p>
          <a:p>
            <a:pPr marL="571500" indent="-457200" algn="just">
              <a:lnSpc>
                <a:spcPct val="150000"/>
              </a:lnSpc>
              <a:buAutoNum type="arabicPeriod"/>
            </a:pPr>
            <a:r>
              <a:rPr lang="en-US" sz="2200" b="1" dirty="0">
                <a:latin typeface="Calibri" panose="020F0502020204030204" pitchFamily="34" charset="0"/>
                <a:cs typeface="Calibri" panose="020F0502020204030204" pitchFamily="34" charset="0"/>
              </a:rPr>
              <a:t>Provide Visual Bookmarking Service: </a:t>
            </a:r>
            <a:r>
              <a:rPr lang="en-US" sz="2200" dirty="0">
                <a:latin typeface="Calibri" panose="020F0502020204030204" pitchFamily="34" charset="0"/>
                <a:cs typeface="Calibri" panose="020F0502020204030204" pitchFamily="34" charset="0"/>
              </a:rPr>
              <a:t>StellarSnap should allow users to visually bookmark content from around the web. </a:t>
            </a:r>
          </a:p>
          <a:p>
            <a:pPr marL="571500" indent="-457200" algn="just">
              <a:lnSpc>
                <a:spcPct val="150000"/>
              </a:lnSpc>
              <a:buFont typeface="Arial"/>
              <a:buAutoNum type="arabicPeriod"/>
            </a:pPr>
            <a:r>
              <a:rPr lang="en-US" sz="2200" b="1" dirty="0">
                <a:latin typeface="Calibri" panose="020F0502020204030204" pitchFamily="34" charset="0"/>
                <a:cs typeface="Calibri" panose="020F0502020204030204" pitchFamily="34" charset="0"/>
              </a:rPr>
              <a:t>User Engagement: </a:t>
            </a:r>
            <a:r>
              <a:rPr lang="en-US" sz="2200" dirty="0">
                <a:latin typeface="Calibri" panose="020F0502020204030204" pitchFamily="34" charset="0"/>
                <a:cs typeface="Calibri" panose="020F0502020204030204" pitchFamily="34" charset="0"/>
              </a:rPr>
              <a:t>Encourage users to engage actively with the platform by saving, sharing, and commenting on pins. Increasing user interaction contributes to the growth and sustainability of the platform.</a:t>
            </a:r>
            <a:endParaRPr lang="en-US" sz="2400" b="1" dirty="0">
              <a:latin typeface="Calibri" panose="020F0502020204030204" pitchFamily="34" charset="0"/>
              <a:cs typeface="Calibri" panose="020F0502020204030204" pitchFamily="34" charset="0"/>
            </a:endParaRPr>
          </a:p>
          <a:p>
            <a:pPr marL="571500" indent="-457200" algn="just">
              <a:lnSpc>
                <a:spcPct val="150000"/>
              </a:lnSpc>
              <a:buFont typeface="Arial"/>
              <a:buAutoNum type="arabicPeriod"/>
            </a:pPr>
            <a:r>
              <a:rPr lang="en-US" sz="2400" b="1" dirty="0"/>
              <a:t>Personalization and Curation</a:t>
            </a:r>
            <a:r>
              <a:rPr lang="en-US" sz="2400" dirty="0"/>
              <a:t>: Enable users to personalize their experience by curating boards and following other users with similar interests. </a:t>
            </a:r>
          </a:p>
          <a:p>
            <a:pPr marL="571500" indent="-457200" algn="just">
              <a:lnSpc>
                <a:spcPct val="150000"/>
              </a:lnSpc>
              <a:buAutoNum type="arabicPeriod"/>
            </a:pPr>
            <a:endParaRPr lang="en-US" sz="2200" dirty="0">
              <a:latin typeface="Calibri" panose="020F0502020204030204" pitchFamily="34" charset="0"/>
              <a:cs typeface="Calibri" panose="020F0502020204030204" pitchFamily="34" charset="0"/>
            </a:endParaRPr>
          </a:p>
          <a:p>
            <a:pPr marL="114300" indent="0">
              <a:lnSpc>
                <a:spcPct val="150000"/>
              </a:lnSpc>
              <a:buNone/>
            </a:pPr>
            <a:endParaRPr lang="en-US" sz="2200" dirty="0">
              <a:latin typeface="Calibri" panose="020F0502020204030204" pitchFamily="34" charset="0"/>
              <a:cs typeface="Calibri" panose="020F0502020204030204" pitchFamily="34" charset="0"/>
            </a:endParaRP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Tree>
    <p:extLst>
      <p:ext uri="{BB962C8B-B14F-4D97-AF65-F5344CB8AC3E}">
        <p14:creationId xmlns:p14="http://schemas.microsoft.com/office/powerpoint/2010/main" val="3286686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22" y="0"/>
            <a:ext cx="6477000" cy="838200"/>
          </a:xfrm>
        </p:spPr>
        <p:txBody>
          <a:bodyPr/>
          <a:lstStyle/>
          <a:p>
            <a:r>
              <a:rPr lang="en-US" b="1" dirty="0"/>
              <a:t>Introduction</a:t>
            </a:r>
          </a:p>
        </p:txBody>
      </p:sp>
      <p:sp>
        <p:nvSpPr>
          <p:cNvPr id="3" name="Text Placeholder 2"/>
          <p:cNvSpPr>
            <a:spLocks noGrp="1"/>
          </p:cNvSpPr>
          <p:nvPr>
            <p:ph type="body" idx="1"/>
          </p:nvPr>
        </p:nvSpPr>
        <p:spPr>
          <a:xfrm>
            <a:off x="119495" y="971550"/>
            <a:ext cx="8946573" cy="5486400"/>
          </a:xfrm>
        </p:spPr>
        <p:txBody>
          <a:bodyPr/>
          <a:lstStyle/>
          <a:p>
            <a:pPr marL="114300" indent="0" algn="just">
              <a:lnSpc>
                <a:spcPct val="150000"/>
              </a:lnSpc>
              <a:buNone/>
            </a:pPr>
            <a:r>
              <a:rPr lang="en-US" sz="2000" dirty="0"/>
              <a:t>StellarSnap is a visual discovery engine for finding ideas like recipes, home and style inspiration, and more. With billions of Pins on StellarSnap, you'll always find ideas to spark inspiration. When you discover Pins you love, save them to boards to keep your ideas organized and easy to find. You can also create Pins to share your ideas with other people on StellarSnap. </a:t>
            </a:r>
          </a:p>
          <a:p>
            <a:pPr marL="114300" indent="0" algn="just">
              <a:lnSpc>
                <a:spcPct val="150000"/>
              </a:lnSpc>
              <a:buNone/>
            </a:pPr>
            <a:r>
              <a:rPr lang="en-US" sz="2000" dirty="0"/>
              <a:t>Your home feed is where you'll find Pins, people and businesses we think you'll love, based on your recent activity. We'll also show you Pins from the people and boards you choose to follow.</a:t>
            </a:r>
          </a:p>
          <a:p>
            <a:pPr marL="114300" indent="0" algn="just">
              <a:lnSpc>
                <a:spcPct val="150000"/>
              </a:lnSpc>
              <a:buNone/>
            </a:pPr>
            <a:r>
              <a:rPr lang="en-US" sz="2000" dirty="0"/>
              <a:t>You can also search for Pins by typing in keywords into the search bar. Try typing "birthday party" in the search bar to see ideas for birthday party decor, party food recipes, and birthday gift ideas.</a:t>
            </a:r>
          </a:p>
          <a:p>
            <a:pPr>
              <a:lnSpc>
                <a:spcPct val="150000"/>
              </a:lnSpc>
            </a:pPr>
            <a:endParaRPr lang="en-US" sz="2000" dirty="0"/>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spTree>
    <p:extLst>
      <p:ext uri="{BB962C8B-B14F-4D97-AF65-F5344CB8AC3E}">
        <p14:creationId xmlns:p14="http://schemas.microsoft.com/office/powerpoint/2010/main" val="1302711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29885" y="992333"/>
            <a:ext cx="8905009" cy="5455226"/>
          </a:xfrm>
        </p:spPr>
        <p:txBody>
          <a:bodyPr/>
          <a:lstStyle/>
          <a:p>
            <a:pPr marL="114300" indent="0" algn="just">
              <a:lnSpc>
                <a:spcPct val="150000"/>
              </a:lnSpc>
              <a:buNone/>
            </a:pPr>
            <a:r>
              <a:rPr lang="en-US" sz="2000" b="1" dirty="0"/>
              <a:t>6. Deployment and Launch: </a:t>
            </a:r>
            <a:r>
              <a:rPr lang="en-US" sz="2000" dirty="0"/>
              <a:t>Deploy the platform to production and execute a marketing strategy.</a:t>
            </a:r>
          </a:p>
          <a:p>
            <a:pPr marL="114300" indent="0" algn="just">
              <a:lnSpc>
                <a:spcPct val="150000"/>
              </a:lnSpc>
              <a:buNone/>
            </a:pPr>
            <a:r>
              <a:rPr lang="en-US" sz="2000" b="1" dirty="0"/>
              <a:t>7. User Feedback and Iteration: </a:t>
            </a:r>
            <a:r>
              <a:rPr lang="en-US" sz="2000" dirty="0"/>
              <a:t>Gather user feedback and iterate based on usage metrics and behavior.</a:t>
            </a:r>
          </a:p>
          <a:p>
            <a:pPr marL="114300" indent="0" algn="just">
              <a:lnSpc>
                <a:spcPct val="150000"/>
              </a:lnSpc>
              <a:buNone/>
            </a:pPr>
            <a:r>
              <a:rPr lang="en-US" sz="2000" b="1" dirty="0"/>
              <a:t>8. Maintenance and Support: </a:t>
            </a:r>
            <a:r>
              <a:rPr lang="en-US" sz="2000" dirty="0"/>
              <a:t>Provide ongoing maintenance and updates to keep the platform stable and secure.</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Tree>
    <p:extLst>
      <p:ext uri="{BB962C8B-B14F-4D97-AF65-F5344CB8AC3E}">
        <p14:creationId xmlns:p14="http://schemas.microsoft.com/office/powerpoint/2010/main" val="1406565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22093" y="989734"/>
            <a:ext cx="8899813" cy="5491595"/>
          </a:xfrm>
        </p:spPr>
        <p:txBody>
          <a:bodyPr/>
          <a:lstStyle/>
          <a:p>
            <a:pPr marL="114300" indent="0" algn="just">
              <a:lnSpc>
                <a:spcPct val="150000"/>
              </a:lnSpc>
              <a:buNone/>
            </a:pPr>
            <a:r>
              <a:rPr lang="en-US" sz="2000" dirty="0"/>
              <a:t>Various techniques used to build StellarSnap are:</a:t>
            </a:r>
          </a:p>
          <a:p>
            <a:pPr marL="114300" indent="0" algn="just">
              <a:lnSpc>
                <a:spcPct val="150000"/>
              </a:lnSpc>
              <a:buNone/>
            </a:pPr>
            <a:r>
              <a:rPr lang="en-US" sz="2000" b="1" dirty="0"/>
              <a:t>1. HTML, or Hypertext Markup Language</a:t>
            </a:r>
            <a:r>
              <a:rPr lang="en-US" sz="2000" dirty="0"/>
              <a:t>, is the standard markup language used to create and structure content on web pages. </a:t>
            </a:r>
            <a:r>
              <a:rPr lang="en-US" sz="2000" b="1" dirty="0"/>
              <a:t>2. CSS, or Cascading Style Sheets</a:t>
            </a:r>
            <a:r>
              <a:rPr lang="en-US" sz="2000" dirty="0"/>
              <a:t>, is a style sheet language used to describe the presentation and visual formatting of HTML and XML documents. </a:t>
            </a:r>
          </a:p>
          <a:p>
            <a:pPr marL="114300" indent="0" algn="just">
              <a:lnSpc>
                <a:spcPct val="150000"/>
              </a:lnSpc>
              <a:buNone/>
            </a:pPr>
            <a:r>
              <a:rPr lang="en-US" sz="2000" b="1" dirty="0"/>
              <a:t>3. JavaScript</a:t>
            </a:r>
            <a:r>
              <a:rPr lang="en-US" sz="2000" dirty="0"/>
              <a:t> is a high-level, interpreted programming language primarily used for building dynamic and interactive web applications. </a:t>
            </a:r>
          </a:p>
          <a:p>
            <a:pPr marL="114300" indent="0" algn="just">
              <a:lnSpc>
                <a:spcPct val="150000"/>
              </a:lnSpc>
              <a:buNone/>
            </a:pPr>
            <a:r>
              <a:rPr lang="en-US" sz="2000" b="1" dirty="0"/>
              <a:t>4. React.js</a:t>
            </a:r>
            <a:r>
              <a:rPr lang="en-US" sz="2000" dirty="0"/>
              <a:t> is a powerful library for building dynamic and responsive user interfaces. </a:t>
            </a:r>
          </a:p>
          <a:p>
            <a:pPr marL="114300" indent="0" algn="just">
              <a:lnSpc>
                <a:spcPct val="150000"/>
              </a:lnSpc>
              <a:buNone/>
            </a:pPr>
            <a:r>
              <a:rPr lang="en-US" sz="2000" b="1" dirty="0"/>
              <a:t>5. Local storage</a:t>
            </a:r>
            <a:r>
              <a:rPr lang="en-US" sz="2000" dirty="0"/>
              <a:t> is a web storage API that allows developers to store data locally within the user's browser. </a:t>
            </a:r>
          </a:p>
          <a:p>
            <a:pPr marL="114300" indent="0" algn="just">
              <a:lnSpc>
                <a:spcPct val="150000"/>
              </a:lnSpc>
              <a:buNone/>
            </a:pPr>
            <a:endParaRPr lang="en-US" sz="2000" dirty="0"/>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sp>
        <p:nvSpPr>
          <p:cNvPr id="6" name="TextBox 5">
            <a:extLst>
              <a:ext uri="{FF2B5EF4-FFF2-40B4-BE49-F238E27FC236}">
                <a16:creationId xmlns:a16="http://schemas.microsoft.com/office/drawing/2014/main" id="{728CE69C-DC8B-7EEA-827F-66BF6F13D528}"/>
              </a:ext>
            </a:extLst>
          </p:cNvPr>
          <p:cNvSpPr txBox="1"/>
          <p:nvPr/>
        </p:nvSpPr>
        <p:spPr>
          <a:xfrm>
            <a:off x="122093" y="36316"/>
            <a:ext cx="4572000" cy="713272"/>
          </a:xfrm>
          <a:prstGeom prst="rect">
            <a:avLst/>
          </a:prstGeom>
          <a:noFill/>
        </p:spPr>
        <p:txBody>
          <a:bodyPr wrap="square">
            <a:spAutoFit/>
          </a:bodyPr>
          <a:lstStyle/>
          <a:p>
            <a:pPr marL="114300" indent="0" algn="just">
              <a:lnSpc>
                <a:spcPct val="150000"/>
              </a:lnSpc>
              <a:buNone/>
            </a:pPr>
            <a:r>
              <a:rPr lang="en-US" sz="3000" b="1" dirty="0">
                <a:latin typeface="Calibri" panose="020F0502020204030204" pitchFamily="34" charset="0"/>
                <a:ea typeface="Calibri" panose="020F0502020204030204" pitchFamily="34" charset="0"/>
                <a:cs typeface="Calibri" panose="020F0502020204030204" pitchFamily="34" charset="0"/>
              </a:rPr>
              <a:t>Techniques:</a:t>
            </a:r>
          </a:p>
        </p:txBody>
      </p:sp>
    </p:spTree>
    <p:extLst>
      <p:ext uri="{BB962C8B-B14F-4D97-AF65-F5344CB8AC3E}">
        <p14:creationId xmlns:p14="http://schemas.microsoft.com/office/powerpoint/2010/main" val="2351847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Algorithm</a:t>
            </a:r>
          </a:p>
        </p:txBody>
      </p:sp>
      <p:sp>
        <p:nvSpPr>
          <p:cNvPr id="3" name="Text Placeholder 2"/>
          <p:cNvSpPr>
            <a:spLocks noGrp="1"/>
          </p:cNvSpPr>
          <p:nvPr>
            <p:ph type="body" idx="1"/>
          </p:nvPr>
        </p:nvSpPr>
        <p:spPr>
          <a:xfrm>
            <a:off x="161059" y="935183"/>
            <a:ext cx="8816686" cy="5421168"/>
          </a:xfrm>
        </p:spPr>
        <p:txBody>
          <a:bodyPr/>
          <a:lstStyle/>
          <a:p>
            <a:pPr marL="114300" indent="0" algn="just">
              <a:lnSpc>
                <a:spcPct val="150000"/>
              </a:lnSpc>
              <a:buNone/>
            </a:pPr>
            <a:r>
              <a:rPr lang="en-US" sz="1600" b="1" dirty="0"/>
              <a:t>Data Compilation:</a:t>
            </a:r>
            <a:r>
              <a:rPr lang="en-US" sz="1600" dirty="0"/>
              <a:t> Gather the Information and Store that into the form of arrays of JSON(JavaScript Object Notation) with the Source of the Images, Caption and Username of the Person who posted it.</a:t>
            </a:r>
            <a:endParaRPr lang="en-US" sz="1400" dirty="0"/>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a:xfrm>
            <a:off x="6553200" y="6151110"/>
            <a:ext cx="2133600" cy="570366"/>
          </a:xfrm>
        </p:spPr>
        <p:txBody>
          <a:bodyPr/>
          <a:lstStyle/>
          <a:p>
            <a:pPr marL="0" lvl="0" indent="0" algn="r" rtl="0">
              <a:spcBef>
                <a:spcPts val="0"/>
              </a:spcBef>
              <a:spcAft>
                <a:spcPts val="0"/>
              </a:spcAft>
              <a:buNone/>
            </a:pPr>
            <a:fld id="{00000000-1234-1234-1234-123412341234}" type="slidenum">
              <a:rPr lang="en-US" smtClean="0"/>
              <a:t>7</a:t>
            </a:fld>
            <a:endParaRPr lang="en-US" dirty="0"/>
          </a:p>
        </p:txBody>
      </p:sp>
      <p:pic>
        <p:nvPicPr>
          <p:cNvPr id="7" name="Picture 6">
            <a:extLst>
              <a:ext uri="{FF2B5EF4-FFF2-40B4-BE49-F238E27FC236}">
                <a16:creationId xmlns:a16="http://schemas.microsoft.com/office/drawing/2014/main" id="{03771380-6F19-5A6E-35D6-AC07F0EAE5E2}"/>
              </a:ext>
            </a:extLst>
          </p:cNvPr>
          <p:cNvPicPr>
            <a:picLocks noChangeAspect="1"/>
          </p:cNvPicPr>
          <p:nvPr/>
        </p:nvPicPr>
        <p:blipFill>
          <a:blip r:embed="rId2"/>
          <a:stretch>
            <a:fillRect/>
          </a:stretch>
        </p:blipFill>
        <p:spPr>
          <a:xfrm>
            <a:off x="1448265" y="2177500"/>
            <a:ext cx="6064590" cy="3580137"/>
          </a:xfrm>
          <a:prstGeom prst="rect">
            <a:avLst/>
          </a:prstGeom>
        </p:spPr>
      </p:pic>
      <p:sp>
        <p:nvSpPr>
          <p:cNvPr id="6" name="TextBox 5">
            <a:extLst>
              <a:ext uri="{FF2B5EF4-FFF2-40B4-BE49-F238E27FC236}">
                <a16:creationId xmlns:a16="http://schemas.microsoft.com/office/drawing/2014/main" id="{AEA2B794-655B-B12A-B28C-9E040A51B207}"/>
              </a:ext>
            </a:extLst>
          </p:cNvPr>
          <p:cNvSpPr txBox="1"/>
          <p:nvPr/>
        </p:nvSpPr>
        <p:spPr>
          <a:xfrm>
            <a:off x="3142090" y="5757637"/>
            <a:ext cx="2676939" cy="253916"/>
          </a:xfrm>
          <a:prstGeom prst="rect">
            <a:avLst/>
          </a:prstGeom>
          <a:noFill/>
        </p:spPr>
        <p:txBody>
          <a:bodyPr wrap="square" rtlCol="0">
            <a:spAutoFit/>
          </a:bodyPr>
          <a:lstStyle/>
          <a:p>
            <a:pPr algn="ctr"/>
            <a:r>
              <a:rPr lang="en-US" sz="1050" dirty="0"/>
              <a:t>Fig (1). Snapshot Of Data Compilation</a:t>
            </a:r>
          </a:p>
        </p:txBody>
      </p:sp>
    </p:spTree>
    <p:extLst>
      <p:ext uri="{BB962C8B-B14F-4D97-AF65-F5344CB8AC3E}">
        <p14:creationId xmlns:p14="http://schemas.microsoft.com/office/powerpoint/2010/main" val="3883273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a:t>
            </a:r>
          </a:p>
        </p:txBody>
      </p:sp>
      <p:sp>
        <p:nvSpPr>
          <p:cNvPr id="3" name="Text Placeholder 2"/>
          <p:cNvSpPr>
            <a:spLocks noGrp="1"/>
          </p:cNvSpPr>
          <p:nvPr>
            <p:ph type="body" idx="1"/>
          </p:nvPr>
        </p:nvSpPr>
        <p:spPr>
          <a:xfrm>
            <a:off x="135081" y="876238"/>
            <a:ext cx="8863445" cy="5480112"/>
          </a:xfrm>
        </p:spPr>
        <p:txBody>
          <a:bodyPr/>
          <a:lstStyle/>
          <a:p>
            <a:pPr marL="114300" indent="0">
              <a:lnSpc>
                <a:spcPct val="150000"/>
              </a:lnSpc>
              <a:buNone/>
            </a:pPr>
            <a:r>
              <a:rPr lang="en-US" sz="1600" b="1" dirty="0"/>
              <a:t>Randomizer: </a:t>
            </a:r>
            <a:r>
              <a:rPr lang="en-US" sz="1600" dirty="0"/>
              <a:t>It Creates an array of the size of the data to be displayed on the Feed. It creates a random unique elements array and stores that into an array</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sp>
        <p:nvSpPr>
          <p:cNvPr id="7" name="TextBox 6">
            <a:extLst>
              <a:ext uri="{FF2B5EF4-FFF2-40B4-BE49-F238E27FC236}">
                <a16:creationId xmlns:a16="http://schemas.microsoft.com/office/drawing/2014/main" id="{1ADA0B0B-1C70-D6D6-2885-3F732F7875B0}"/>
              </a:ext>
            </a:extLst>
          </p:cNvPr>
          <p:cNvSpPr txBox="1"/>
          <p:nvPr/>
        </p:nvSpPr>
        <p:spPr>
          <a:xfrm>
            <a:off x="2286000" y="5720153"/>
            <a:ext cx="4572000" cy="261610"/>
          </a:xfrm>
          <a:prstGeom prst="rect">
            <a:avLst/>
          </a:prstGeom>
          <a:noFill/>
        </p:spPr>
        <p:txBody>
          <a:bodyPr wrap="square">
            <a:spAutoFit/>
          </a:bodyPr>
          <a:lstStyle/>
          <a:p>
            <a:pPr algn="ctr"/>
            <a:r>
              <a:rPr lang="en-US" sz="1050" dirty="0"/>
              <a:t>Fig (2). Snapshot Of Randomizer</a:t>
            </a:r>
          </a:p>
        </p:txBody>
      </p:sp>
      <p:pic>
        <p:nvPicPr>
          <p:cNvPr id="6" name="Picture 5">
            <a:extLst>
              <a:ext uri="{FF2B5EF4-FFF2-40B4-BE49-F238E27FC236}">
                <a16:creationId xmlns:a16="http://schemas.microsoft.com/office/drawing/2014/main" id="{D24478AE-57ED-DE94-67AE-299B35565E20}"/>
              </a:ext>
            </a:extLst>
          </p:cNvPr>
          <p:cNvPicPr>
            <a:picLocks noChangeAspect="1"/>
          </p:cNvPicPr>
          <p:nvPr/>
        </p:nvPicPr>
        <p:blipFill>
          <a:blip r:embed="rId2"/>
          <a:stretch>
            <a:fillRect/>
          </a:stretch>
        </p:blipFill>
        <p:spPr>
          <a:xfrm>
            <a:off x="176644" y="2175183"/>
            <a:ext cx="8780317" cy="3506932"/>
          </a:xfrm>
          <a:prstGeom prst="rect">
            <a:avLst/>
          </a:prstGeom>
        </p:spPr>
      </p:pic>
    </p:spTree>
    <p:extLst>
      <p:ext uri="{BB962C8B-B14F-4D97-AF65-F5344CB8AC3E}">
        <p14:creationId xmlns:p14="http://schemas.microsoft.com/office/powerpoint/2010/main" val="3712292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Algorithm</a:t>
            </a:r>
          </a:p>
        </p:txBody>
      </p:sp>
      <p:sp>
        <p:nvSpPr>
          <p:cNvPr id="3" name="Text Placeholder 2"/>
          <p:cNvSpPr>
            <a:spLocks noGrp="1"/>
          </p:cNvSpPr>
          <p:nvPr>
            <p:ph type="body" idx="1"/>
          </p:nvPr>
        </p:nvSpPr>
        <p:spPr>
          <a:xfrm>
            <a:off x="109105" y="919596"/>
            <a:ext cx="8879031" cy="5563814"/>
          </a:xfrm>
        </p:spPr>
        <p:txBody>
          <a:bodyPr/>
          <a:lstStyle/>
          <a:p>
            <a:pPr marL="114300" indent="0" algn="just">
              <a:lnSpc>
                <a:spcPct val="150000"/>
              </a:lnSpc>
              <a:buNone/>
            </a:pPr>
            <a:r>
              <a:rPr lang="en-US" sz="1600" b="1" dirty="0"/>
              <a:t>Generating Cards: </a:t>
            </a:r>
            <a:r>
              <a:rPr lang="en-US" sz="1600" dirty="0"/>
              <a:t>This creates the Cards on the Webpage using DOM (Document Object Model) Manipulation. It access the Data from the Database in this case, Array of JSON and access their Images Sources, Caption and User who sent that. And Renders it.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dirty="0"/>
          </a:p>
        </p:txBody>
      </p:sp>
      <p:pic>
        <p:nvPicPr>
          <p:cNvPr id="10" name="Picture 9">
            <a:extLst>
              <a:ext uri="{FF2B5EF4-FFF2-40B4-BE49-F238E27FC236}">
                <a16:creationId xmlns:a16="http://schemas.microsoft.com/office/drawing/2014/main" id="{1300269C-208F-81EB-A80D-FCF796ABF7B5}"/>
              </a:ext>
            </a:extLst>
          </p:cNvPr>
          <p:cNvPicPr>
            <a:picLocks noChangeAspect="1"/>
          </p:cNvPicPr>
          <p:nvPr/>
        </p:nvPicPr>
        <p:blipFill>
          <a:blip r:embed="rId2"/>
          <a:stretch>
            <a:fillRect/>
          </a:stretch>
        </p:blipFill>
        <p:spPr>
          <a:xfrm>
            <a:off x="930728" y="2275780"/>
            <a:ext cx="7282543" cy="3946020"/>
          </a:xfrm>
          <a:prstGeom prst="rect">
            <a:avLst/>
          </a:prstGeom>
        </p:spPr>
      </p:pic>
      <p:sp>
        <p:nvSpPr>
          <p:cNvPr id="7" name="TextBox 6">
            <a:extLst>
              <a:ext uri="{FF2B5EF4-FFF2-40B4-BE49-F238E27FC236}">
                <a16:creationId xmlns:a16="http://schemas.microsoft.com/office/drawing/2014/main" id="{D47A78EC-017D-4EEC-5777-5C48E48187D9}"/>
              </a:ext>
            </a:extLst>
          </p:cNvPr>
          <p:cNvSpPr txBox="1"/>
          <p:nvPr/>
        </p:nvSpPr>
        <p:spPr>
          <a:xfrm>
            <a:off x="2286000" y="6221800"/>
            <a:ext cx="4572000" cy="261610"/>
          </a:xfrm>
          <a:prstGeom prst="rect">
            <a:avLst/>
          </a:prstGeom>
          <a:noFill/>
        </p:spPr>
        <p:txBody>
          <a:bodyPr wrap="square">
            <a:spAutoFit/>
          </a:bodyPr>
          <a:lstStyle/>
          <a:p>
            <a:pPr algn="ctr"/>
            <a:r>
              <a:rPr lang="en-US" sz="1050" dirty="0"/>
              <a:t>Fig (3). Snapshot Of Generating Cards</a:t>
            </a:r>
          </a:p>
        </p:txBody>
      </p:sp>
    </p:spTree>
    <p:extLst>
      <p:ext uri="{BB962C8B-B14F-4D97-AF65-F5344CB8AC3E}">
        <p14:creationId xmlns:p14="http://schemas.microsoft.com/office/powerpoint/2010/main" val="2645258393"/>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7349</TotalTime>
  <Words>929</Words>
  <Application>Microsoft Office PowerPoint</Application>
  <PresentationFormat>On-screen Show (4:3)</PresentationFormat>
  <Paragraphs>109</Paragraphs>
  <Slides>20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Candara</vt:lpstr>
      <vt:lpstr>Times New Roman</vt:lpstr>
      <vt:lpstr>Calibri</vt:lpstr>
      <vt:lpstr>Arial</vt:lpstr>
      <vt:lpstr>Office Theme</vt:lpstr>
      <vt:lpstr>PowerPoint Presentation</vt:lpstr>
      <vt:lpstr>Index</vt:lpstr>
      <vt:lpstr>Objective</vt:lpstr>
      <vt:lpstr>Introduction</vt:lpstr>
      <vt:lpstr>PowerPoint Presentation</vt:lpstr>
      <vt:lpstr>PowerPoint Presentation</vt:lpstr>
      <vt:lpstr>Algorithm</vt:lpstr>
      <vt:lpstr>Algorithm</vt:lpstr>
      <vt:lpstr>Algorithm</vt:lpstr>
      <vt:lpstr>Flowchart</vt:lpstr>
      <vt:lpstr>Result</vt:lpstr>
      <vt:lpstr>Feed while sharing post with someone</vt:lpstr>
      <vt:lpstr>Result</vt:lpstr>
      <vt:lpstr>Result</vt:lpstr>
      <vt:lpstr>Result</vt:lpstr>
      <vt:lpstr>Result</vt:lpstr>
      <vt:lpstr>Result</vt:lpstr>
      <vt:lpstr>Result</vt:lpstr>
      <vt:lpstr>Conclusion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ABC</dc:creator>
  <cp:lastModifiedBy>Prachi Anand</cp:lastModifiedBy>
  <cp:revision>88</cp:revision>
  <dcterms:created xsi:type="dcterms:W3CDTF">2010-04-09T07:36:15Z</dcterms:created>
  <dcterms:modified xsi:type="dcterms:W3CDTF">2024-05-20T06:36:35Z</dcterms:modified>
</cp:coreProperties>
</file>